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Fira Sans Extra Condensed"/>
      <p:regular r:id="rId29"/>
      <p:bold r:id="rId30"/>
      <p:italic r:id="rId31"/>
      <p:boldItalic r:id="rId32"/>
    </p:embeddedFont>
    <p:embeddedFont>
      <p:font typeface="Fira Sans Extra Condensed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-italic.fntdata"/><Relationship Id="rId30" Type="http://schemas.openxmlformats.org/officeDocument/2006/relationships/font" Target="fonts/FiraSansExtraCondensed-bold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SemiBold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-bold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SemiBold-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Semi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FiraSansExtraCondensedSemi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14319bb1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14319bb1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632d2cb1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632d2cb1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632d2cb1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632d2cb1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632d2cb1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632d2cb1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632d2cb19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632d2cb1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632d2cb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632d2cb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632d2cb1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632d2cb1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840acf42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840acf42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840acf42f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840acf42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7ae687167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7ae687167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751acd0fd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751acd0fd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101A"/>
                </a:solidFill>
                <a:highlight>
                  <a:srgbClr val="FFFFFF"/>
                </a:highlight>
              </a:rPr>
              <a:t>Tn5 will nick any available DNA (euchromatin). Tn5 is previously prepared with the i7 and i5 indexes, which are 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</a:rPr>
              <a:t>necessary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</a:rPr>
              <a:t> when preparing strand-sensitive libraries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751acd0fd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751acd0fd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101A"/>
                </a:solidFill>
                <a:highlight>
                  <a:srgbClr val="FFFFFF"/>
                </a:highlight>
              </a:rPr>
              <a:t>Buenrostro, J. D., Giresi, P. G., Zaba, L. C., Chang, H. Y., &amp; Greenleaf, W. J. (2013).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751acd0fd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751acd0fd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62e8dfac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62e8dfac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62e8dfac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62e8dfac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62e8dfac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62e8dfac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6400" y="1531900"/>
            <a:ext cx="3351600" cy="16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6400" y="3196700"/>
            <a:ext cx="33516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www.biostars.org/p/404181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bis-workshop-epigenomics.readthedocs.io/en/latest/content/tutorials/ATACseq/lab-atacseq-bulk.html#peak-calling" TargetMode="External"/><Relationship Id="rId4" Type="http://schemas.openxmlformats.org/officeDocument/2006/relationships/hyperlink" Target="https://genomebiology.biomedcentral.com/articles/10.1186/s13059-020-1929-3" TargetMode="External"/><Relationship Id="rId5" Type="http://schemas.openxmlformats.org/officeDocument/2006/relationships/hyperlink" Target="https://www.sciencedirect.com/science/article/pii/S2667237522002119" TargetMode="External"/><Relationship Id="rId6" Type="http://schemas.openxmlformats.org/officeDocument/2006/relationships/hyperlink" Target="https://academic.oup.com/nar/article/46/18/9414/5054866?login=true" TargetMode="External"/><Relationship Id="rId7" Type="http://schemas.openxmlformats.org/officeDocument/2006/relationships/hyperlink" Target="https://bioinformatics-core-shared-training.github.io/cruk-autumn-school-2017/ChIP/Materials/Lectures/Lecture4_Introduction%20to%20ChIP-seq%20and%20ATAC-seq_SS.pdf" TargetMode="External"/><Relationship Id="rId8" Type="http://schemas.openxmlformats.org/officeDocument/2006/relationships/hyperlink" Target="https://www.biorxiv.org/content/10.1101/2020.06.22.165183v2.ful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1982375" y="1310075"/>
            <a:ext cx="3351600" cy="16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ATAC seq</a:t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303075" y="2522975"/>
            <a:ext cx="10848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#1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2">
            <a:off x="4901562" y="914340"/>
            <a:ext cx="5156775" cy="332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225" y="3806913"/>
            <a:ext cx="5852125" cy="133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372125" y="287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ATAC-Seq?</a:t>
            </a:r>
            <a:endParaRPr/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150" y="287650"/>
            <a:ext cx="5064325" cy="472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 rot="-5400000">
            <a:off x="4616950" y="664050"/>
            <a:ext cx="102000" cy="688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4182425" y="665850"/>
            <a:ext cx="1301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Immuno-ppt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2"/>
          <p:cNvSpPr/>
          <p:nvPr/>
        </p:nvSpPr>
        <p:spPr>
          <a:xfrm rot="-5400000">
            <a:off x="6928250" y="-672150"/>
            <a:ext cx="174300" cy="3288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6425025" y="665850"/>
            <a:ext cx="13011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Immuno-ppt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25" y="3645950"/>
            <a:ext cx="2544350" cy="13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372125" y="88515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Latest: </a:t>
            </a:r>
            <a:r>
              <a:rPr b="1" lang="en"/>
              <a:t>OMNI-ATAC-seq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Peasy </a:t>
            </a:r>
            <a:r>
              <a:rPr lang="en"/>
              <a:t>Two-step protocol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○ Insertion of Tn5 transposase with adaptors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○ PCR amplification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 less starting material, time and is more accurate.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sensitivity and specificity is better i.e (signal/noise ratio).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5515400" y="47044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Leo, L., &amp; Colonna Romano, N. (2021)</a:t>
            </a:r>
            <a:endParaRPr i="1" sz="1200"/>
          </a:p>
        </p:txBody>
      </p:sp>
      <p:sp>
        <p:nvSpPr>
          <p:cNvPr id="225" name="Google Shape;225;p22"/>
          <p:cNvSpPr txBox="1"/>
          <p:nvPr/>
        </p:nvSpPr>
        <p:spPr>
          <a:xfrm>
            <a:off x="2869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JD Buenrostro et al, Nature Methods, 2013.</a:t>
            </a:r>
            <a:endParaRPr i="1"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 b="0" l="0" r="0" t="25794"/>
          <a:stretch/>
        </p:blipFill>
        <p:spPr>
          <a:xfrm>
            <a:off x="1503731" y="403788"/>
            <a:ext cx="5953968" cy="433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/>
          <p:nvPr/>
        </p:nvSpPr>
        <p:spPr>
          <a:xfrm rot="5405948">
            <a:off x="2490876" y="2923213"/>
            <a:ext cx="173400" cy="46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3"/>
          <p:cNvSpPr/>
          <p:nvPr/>
        </p:nvSpPr>
        <p:spPr>
          <a:xfrm rot="5405948">
            <a:off x="3657626" y="2923213"/>
            <a:ext cx="173400" cy="46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112700" y="1004100"/>
            <a:ext cx="1497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ATAC-seq has a signal-to-noise ratio similar to that of DNase-seq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2244325" y="4739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JD Buenrostro et al, Nature Methods, 2013.</a:t>
            </a:r>
            <a:endParaRPr i="1"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258200" y="229500"/>
            <a:ext cx="81756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sequencing: A comparison with other techniques</a:t>
            </a:r>
            <a:endParaRPr/>
          </a:p>
        </p:txBody>
      </p:sp>
      <p:sp>
        <p:nvSpPr>
          <p:cNvPr id="241" name="Google Shape;24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25" y="1078050"/>
            <a:ext cx="5931462" cy="38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6774675" y="911900"/>
            <a:ext cx="2121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identify </a:t>
            </a: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accessible locations and nucleosome positioning simultaneously 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nucleosomes genome-wide is limited to regions in close proximity to accessible sites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3557425" y="1439025"/>
            <a:ext cx="69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99F5E"/>
                </a:solidFill>
              </a:rPr>
              <a:t>1978</a:t>
            </a:r>
            <a:endParaRPr b="1">
              <a:solidFill>
                <a:srgbClr val="099F5E"/>
              </a:solidFill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6354575" y="3866850"/>
            <a:ext cx="153600" cy="1032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6692700" y="4184475"/>
            <a:ext cx="2038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 accessibility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estimation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6297575" y="3363500"/>
            <a:ext cx="267600" cy="41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6614975" y="3406638"/>
            <a:ext cx="2038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Indirect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accessibility estimation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258200" y="3036125"/>
            <a:ext cx="95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DE2B1A"/>
                </a:solidFill>
              </a:rPr>
              <a:t>1970s</a:t>
            </a:r>
            <a:endParaRPr b="1">
              <a:solidFill>
                <a:srgbClr val="DE2B1A"/>
              </a:solidFill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350" y="331425"/>
            <a:ext cx="984909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/>
          <p:nvPr/>
        </p:nvSpPr>
        <p:spPr>
          <a:xfrm>
            <a:off x="51225" y="48463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Tsompana, M., &amp; Buck, M. J. (2014)</a:t>
            </a:r>
            <a:endParaRPr i="1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answered using ATAC-Seq</a:t>
            </a:r>
            <a:endParaRPr/>
          </a:p>
        </p:txBody>
      </p:sp>
      <p:sp>
        <p:nvSpPr>
          <p:cNvPr id="257" name="Google Shape;25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5"/>
          <p:cNvPicPr preferRelativeResize="0"/>
          <p:nvPr/>
        </p:nvPicPr>
        <p:blipFill rotWithShape="1">
          <a:blip r:embed="rId3">
            <a:alphaModFix/>
          </a:blip>
          <a:srcRect b="20766" l="0" r="31077" t="0"/>
          <a:stretch/>
        </p:blipFill>
        <p:spPr>
          <a:xfrm>
            <a:off x="6153675" y="3395528"/>
            <a:ext cx="1799276" cy="1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 txBox="1"/>
          <p:nvPr/>
        </p:nvSpPr>
        <p:spPr>
          <a:xfrm>
            <a:off x="483625" y="1213125"/>
            <a:ext cx="4313700" cy="3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are open spaces (chromatin accessibility) where the TF sits throughout the genome and what are the genes it influences.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Differential binding sites: Eg: There are 2 transcription factors that are involved in stem cell pluripotency and one of the goals is to understand their roles, individually and together, in transcriptional regulation.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Motifs where TF shows preferential binding.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Nucleosome positioning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Enriched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Chromatin States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(CHROMHMM and CoRE-ATAC)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575" y="1786671"/>
            <a:ext cx="3000000" cy="132666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/>
          <p:nvPr/>
        </p:nvSpPr>
        <p:spPr>
          <a:xfrm>
            <a:off x="6374475" y="1633175"/>
            <a:ext cx="789600" cy="768600"/>
          </a:xfrm>
          <a:prstGeom prst="noSmoking">
            <a:avLst>
              <a:gd fmla="val 1875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7245975" y="1387300"/>
            <a:ext cx="1136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 Absent in ATAC-Seq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125" y="3395525"/>
            <a:ext cx="5163596" cy="15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ATAC-Seq data analysis at glance</a:t>
            </a:r>
            <a:endParaRPr/>
          </a:p>
        </p:txBody>
      </p:sp>
      <p:sp>
        <p:nvSpPr>
          <p:cNvPr id="269" name="Google Shape;26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75" y="1160000"/>
            <a:ext cx="6785302" cy="38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474550" y="1222875"/>
            <a:ext cx="1752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Raw read QC, Adapter trimming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4167750" y="1658425"/>
            <a:ext cx="11799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 duplicates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7729500" y="1422325"/>
            <a:ext cx="14145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Create normalised bigWig files scaled to 1 million mapped read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5116750" y="536650"/>
            <a:ext cx="1890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Merge alignments from multiple libraries of the same sample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6952050" y="702550"/>
            <a:ext cx="1242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Alignment-level QC and estimation of library complexity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4240775" y="4587250"/>
            <a:ext cx="130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EE2E6"/>
                </a:solidFill>
                <a:highlight>
                  <a:srgbClr val="212529"/>
                </a:highlight>
              </a:rPr>
              <a:t>QC html report</a:t>
            </a:r>
            <a:endParaRPr/>
          </a:p>
        </p:txBody>
      </p:sp>
      <p:sp>
        <p:nvSpPr>
          <p:cNvPr id="277" name="Google Shape;277;p26"/>
          <p:cNvSpPr txBox="1"/>
          <p:nvPr/>
        </p:nvSpPr>
        <p:spPr>
          <a:xfrm>
            <a:off x="5662525" y="463925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EE2E6"/>
                </a:solidFill>
                <a:highlight>
                  <a:srgbClr val="212529"/>
                </a:highlight>
              </a:rPr>
              <a:t>Call broad/narrow peaks</a:t>
            </a:r>
            <a:endParaRPr/>
          </a:p>
        </p:txBody>
      </p:sp>
      <p:sp>
        <p:nvSpPr>
          <p:cNvPr id="278" name="Google Shape;278;p26"/>
          <p:cNvSpPr txBox="1"/>
          <p:nvPr/>
        </p:nvSpPr>
        <p:spPr>
          <a:xfrm>
            <a:off x="147825" y="3103375"/>
            <a:ext cx="18900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EE2E6"/>
                </a:solidFill>
                <a:highlight>
                  <a:srgbClr val="212529"/>
                </a:highlight>
              </a:rPr>
              <a:t>Create IGV session file containing bigWig tracks, peaks and differential sites for data visualisation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type="title"/>
          </p:nvPr>
        </p:nvSpPr>
        <p:spPr>
          <a:xfrm>
            <a:off x="401650" y="231850"/>
            <a:ext cx="80322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forget: Take care of artifacts</a:t>
            </a:r>
            <a:endParaRPr/>
          </a:p>
        </p:txBody>
      </p:sp>
      <p:sp>
        <p:nvSpPr>
          <p:cNvPr id="284" name="Google Shape;28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7"/>
          <p:cNvSpPr txBox="1"/>
          <p:nvPr/>
        </p:nvSpPr>
        <p:spPr>
          <a:xfrm>
            <a:off x="401650" y="791525"/>
            <a:ext cx="43956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Blacklisted regions are genomic regions with anomalous, unstructured, high signal or read counts in NGS experiments, independent of cell type or experiment.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regions are often found at repetitive regions (Centromeres, Telomeres, Satellite repeats) and are troublesome for high throughput sequencing aligners and when computing genome wide correlations.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regions also confuse peak callers and result in spurious signal.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Blacklists are available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ENCODE Data Analysis Center (DAC) blacklisted regions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Duke Excluded Regions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An extended blacklist is needed for ATAC-seq (Latest and combines all the resources).</a:t>
            </a:r>
            <a:endParaRPr/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000" y="639125"/>
            <a:ext cx="3823375" cy="17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149" y="2701375"/>
            <a:ext cx="1625075" cy="18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links</a:t>
            </a:r>
            <a:endParaRPr/>
          </a:p>
        </p:txBody>
      </p:sp>
      <p:sp>
        <p:nvSpPr>
          <p:cNvPr id="293" name="Google Shape;29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924200" y="1459025"/>
            <a:ext cx="79509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https://nbis-workshop-epigenomics.readthedocs.io/en/latest/content/tutorials/ATACseq/lab-atacseq-bulk.html#peak-calling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https://genomebiology.biomedcentral.com/articles/10.1186/s13059-020-1929-3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https://www.sciencedirect.com/science/article/pii/S2667237522002119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https://academic.oup.com/nar/article/46/18/9414/5054866?login=true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https://bioinformatics-core-shared-training.github.io/cruk-autumn-school-2017/ChIP/Materials/Lectures/Lecture4_Introduction%20to%20ChIP-seq%20and%20ATAC-seq_SS.pdf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https://www.biorxiv.org/content/10.1101/2020.06.22.165183v2.full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99100" y="188725"/>
            <a:ext cx="7833300" cy="848700"/>
          </a:xfrm>
          <a:prstGeom prst="rect">
            <a:avLst/>
          </a:prstGeom>
          <a:noFill/>
          <a:ln cap="flat" cmpd="sng" w="19050">
            <a:solidFill>
              <a:srgbClr val="FDD7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ssay for </a:t>
            </a: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</a:t>
            </a:r>
            <a:r>
              <a:rPr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ransposase-</a:t>
            </a: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ccessible </a:t>
            </a: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r>
              <a:rPr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hromatin with </a:t>
            </a: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seq</a:t>
            </a:r>
            <a:r>
              <a:rPr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uencing</a:t>
            </a:r>
            <a:endParaRPr sz="2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049793" y="3356279"/>
            <a:ext cx="216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Chromatin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accessibility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25965" l="5571" r="5286" t="27889"/>
          <a:stretch/>
        </p:blipFill>
        <p:spPr>
          <a:xfrm>
            <a:off x="499100" y="2273075"/>
            <a:ext cx="3403674" cy="108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450" y="2100025"/>
            <a:ext cx="3066350" cy="13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872118" y="3356279"/>
            <a:ext cx="216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Tn5 transposase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14874" y="4700975"/>
            <a:ext cx="1757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emea.illumina.com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841699" y="4700975"/>
            <a:ext cx="1757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Penkov, D., Zubkova, E., &amp; Parfyonova, Y. (2023).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5586670" y="1186730"/>
            <a:ext cx="2940572" cy="703672"/>
            <a:chOff x="2673625" y="934650"/>
            <a:chExt cx="3859525" cy="923575"/>
          </a:xfrm>
        </p:grpSpPr>
        <p:sp>
          <p:nvSpPr>
            <p:cNvPr id="74" name="Google Shape;74;p15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Nucleic isolation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6191300" y="4441075"/>
            <a:ext cx="2169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</a:rPr>
              <a:t>Grandi, F. C., Modi, H., Kampman, L., &amp; Corces, M. R. (2022).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25" y="1053200"/>
            <a:ext cx="4077948" cy="40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825" y="1017850"/>
            <a:ext cx="2000600" cy="16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25" y="2696950"/>
            <a:ext cx="4077950" cy="18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786475" y="249550"/>
            <a:ext cx="7723500" cy="7683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of the ATAC-seq transposition reaction and library preparation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6"/>
          <p:cNvGrpSpPr/>
          <p:nvPr/>
        </p:nvGrpSpPr>
        <p:grpSpPr>
          <a:xfrm>
            <a:off x="5586670" y="1186730"/>
            <a:ext cx="2940572" cy="703672"/>
            <a:chOff x="2673625" y="934650"/>
            <a:chExt cx="3859525" cy="923575"/>
          </a:xfrm>
        </p:grpSpPr>
        <p:sp>
          <p:nvSpPr>
            <p:cNvPr id="89" name="Google Shape;89;p16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Nucleic isolation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6191300" y="4441075"/>
            <a:ext cx="2169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Grandi, F. C., Modi, H., Kampman, L., &amp; Corces, M. R. (2022).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  <p:grpSp>
        <p:nvGrpSpPr>
          <p:cNvPr id="95" name="Google Shape;95;p16"/>
          <p:cNvGrpSpPr/>
          <p:nvPr/>
        </p:nvGrpSpPr>
        <p:grpSpPr>
          <a:xfrm>
            <a:off x="5586670" y="2024930"/>
            <a:ext cx="2940572" cy="703672"/>
            <a:chOff x="2673625" y="934650"/>
            <a:chExt cx="3859525" cy="923575"/>
          </a:xfrm>
        </p:grpSpPr>
        <p:sp>
          <p:nvSpPr>
            <p:cNvPr id="96" name="Google Shape;96;p16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Tn5 insert indexes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25" y="1053200"/>
            <a:ext cx="4077948" cy="40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25" y="2696950"/>
            <a:ext cx="4077950" cy="17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786475" y="249550"/>
            <a:ext cx="7723500" cy="7683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of the ATAC-seq transposition reaction and library preparation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7"/>
          <p:cNvGrpSpPr/>
          <p:nvPr/>
        </p:nvGrpSpPr>
        <p:grpSpPr>
          <a:xfrm>
            <a:off x="5586670" y="1186730"/>
            <a:ext cx="2940572" cy="703672"/>
            <a:chOff x="2673625" y="934650"/>
            <a:chExt cx="3859525" cy="923575"/>
          </a:xfrm>
        </p:grpSpPr>
        <p:sp>
          <p:nvSpPr>
            <p:cNvPr id="108" name="Google Shape;108;p17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Nucleic isolation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6191300" y="4441075"/>
            <a:ext cx="2169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Grandi, F. C., Modi, H., Kampman, L., &amp; Corces, M. R. (2022).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586670" y="2024930"/>
            <a:ext cx="2940572" cy="703672"/>
            <a:chOff x="2673625" y="934650"/>
            <a:chExt cx="3859525" cy="923575"/>
          </a:xfrm>
        </p:grpSpPr>
        <p:sp>
          <p:nvSpPr>
            <p:cNvPr id="115" name="Google Shape;115;p17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Tn5 insert indexes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5586670" y="2786930"/>
            <a:ext cx="2940572" cy="703672"/>
            <a:chOff x="2673625" y="934650"/>
            <a:chExt cx="3859525" cy="923575"/>
          </a:xfrm>
        </p:grpSpPr>
        <p:sp>
          <p:nvSpPr>
            <p:cNvPr id="120" name="Google Shape;120;p17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Library preparation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25" y="1053200"/>
            <a:ext cx="4077948" cy="40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450" y="2786925"/>
            <a:ext cx="2095425" cy="16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type="title"/>
          </p:nvPr>
        </p:nvSpPr>
        <p:spPr>
          <a:xfrm>
            <a:off x="786475" y="249550"/>
            <a:ext cx="7723500" cy="7683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of the ATAC-seq transposition reaction and library preparation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86475" y="249550"/>
            <a:ext cx="7723500" cy="768300"/>
          </a:xfrm>
          <a:prstGeom prst="rect">
            <a:avLst/>
          </a:prstGeom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of the ATAC-seq transposition reaction and library preparation</a:t>
            </a:r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5586670" y="1186730"/>
            <a:ext cx="2940572" cy="703672"/>
            <a:chOff x="2673625" y="934650"/>
            <a:chExt cx="3859525" cy="923575"/>
          </a:xfrm>
        </p:grpSpPr>
        <p:sp>
          <p:nvSpPr>
            <p:cNvPr id="133" name="Google Shape;133;p18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Nucleic isolation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6191300" y="4441075"/>
            <a:ext cx="2169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Grandi, F. C., Modi, H., Kampman, L., &amp; Corces, M. R. (2022).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>
            <a:off x="5586670" y="2024930"/>
            <a:ext cx="2940572" cy="703672"/>
            <a:chOff x="2673625" y="934650"/>
            <a:chExt cx="3859525" cy="923575"/>
          </a:xfrm>
        </p:grpSpPr>
        <p:sp>
          <p:nvSpPr>
            <p:cNvPr id="140" name="Google Shape;140;p18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Tn5 </a:t>
              </a: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insert indexes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" name="Google Shape;144;p18"/>
          <p:cNvGrpSpPr/>
          <p:nvPr/>
        </p:nvGrpSpPr>
        <p:grpSpPr>
          <a:xfrm>
            <a:off x="5586670" y="2786930"/>
            <a:ext cx="2940572" cy="703672"/>
            <a:chOff x="2673625" y="934650"/>
            <a:chExt cx="3859525" cy="923575"/>
          </a:xfrm>
        </p:grpSpPr>
        <p:sp>
          <p:nvSpPr>
            <p:cNvPr id="145" name="Google Shape;145;p18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Library preparation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5586670" y="3625130"/>
            <a:ext cx="2940572" cy="703672"/>
            <a:chOff x="2673625" y="934650"/>
            <a:chExt cx="3859525" cy="923575"/>
          </a:xfrm>
        </p:grpSpPr>
        <p:sp>
          <p:nvSpPr>
            <p:cNvPr id="150" name="Google Shape;150;p18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3680100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ATAC-seq analysis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25" y="1053200"/>
            <a:ext cx="4077948" cy="40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4302384" y="2579141"/>
            <a:ext cx="1049" cy="8136"/>
          </a:xfrm>
          <a:custGeom>
            <a:rect b="b" l="l" r="r" t="t"/>
            <a:pathLst>
              <a:path extrusionOk="0" h="287" w="37">
                <a:moveTo>
                  <a:pt x="36" y="0"/>
                </a:moveTo>
                <a:cubicBezTo>
                  <a:pt x="24" y="84"/>
                  <a:pt x="24" y="155"/>
                  <a:pt x="1" y="274"/>
                </a:cubicBezTo>
                <a:cubicBezTo>
                  <a:pt x="12" y="274"/>
                  <a:pt x="12" y="274"/>
                  <a:pt x="12" y="286"/>
                </a:cubicBezTo>
                <a:cubicBezTo>
                  <a:pt x="24" y="191"/>
                  <a:pt x="36" y="96"/>
                  <a:pt x="36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4302724" y="2586909"/>
            <a:ext cx="28" cy="2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825888" y="309538"/>
            <a:ext cx="2484300" cy="848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scATAC-seq</a:t>
            </a:r>
            <a:endParaRPr sz="28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3460025" y="476950"/>
            <a:ext cx="5232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Single nucleus are uniquely barcoded after Tn5 reaction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5810543" y="1380513"/>
            <a:ext cx="1548183" cy="1206769"/>
          </a:xfrm>
          <a:custGeom>
            <a:rect b="b" l="l" r="r" t="t"/>
            <a:pathLst>
              <a:path extrusionOk="0" h="44204" w="56710">
                <a:moveTo>
                  <a:pt x="29925" y="1"/>
                </a:moveTo>
                <a:cubicBezTo>
                  <a:pt x="28761" y="1"/>
                  <a:pt x="27607" y="515"/>
                  <a:pt x="26825" y="1496"/>
                </a:cubicBezTo>
                <a:lnTo>
                  <a:pt x="26349" y="2104"/>
                </a:lnTo>
                <a:cubicBezTo>
                  <a:pt x="24991" y="3806"/>
                  <a:pt x="25277" y="6283"/>
                  <a:pt x="26980" y="7640"/>
                </a:cubicBezTo>
                <a:lnTo>
                  <a:pt x="29289" y="9462"/>
                </a:lnTo>
                <a:lnTo>
                  <a:pt x="3881" y="9462"/>
                </a:lnTo>
                <a:cubicBezTo>
                  <a:pt x="1738" y="9462"/>
                  <a:pt x="0" y="11200"/>
                  <a:pt x="0" y="13343"/>
                </a:cubicBezTo>
                <a:lnTo>
                  <a:pt x="0" y="30929"/>
                </a:lnTo>
                <a:cubicBezTo>
                  <a:pt x="0" y="33072"/>
                  <a:pt x="1738" y="34810"/>
                  <a:pt x="3881" y="34810"/>
                </a:cubicBezTo>
                <a:lnTo>
                  <a:pt x="29170" y="34810"/>
                </a:lnTo>
                <a:lnTo>
                  <a:pt x="26956" y="36572"/>
                </a:lnTo>
                <a:cubicBezTo>
                  <a:pt x="25241" y="37918"/>
                  <a:pt x="24956" y="40394"/>
                  <a:pt x="26301" y="42109"/>
                </a:cubicBezTo>
                <a:lnTo>
                  <a:pt x="26789" y="42704"/>
                </a:lnTo>
                <a:cubicBezTo>
                  <a:pt x="27563" y="43690"/>
                  <a:pt x="28711" y="44204"/>
                  <a:pt x="29873" y="44204"/>
                </a:cubicBezTo>
                <a:cubicBezTo>
                  <a:pt x="30731" y="44204"/>
                  <a:pt x="31597" y="43923"/>
                  <a:pt x="32325" y="43347"/>
                </a:cubicBezTo>
                <a:lnTo>
                  <a:pt x="54078" y="26107"/>
                </a:lnTo>
                <a:cubicBezTo>
                  <a:pt x="54519" y="25880"/>
                  <a:pt x="54912" y="25571"/>
                  <a:pt x="55245" y="25178"/>
                </a:cubicBezTo>
                <a:cubicBezTo>
                  <a:pt x="56209" y="24392"/>
                  <a:pt x="56698" y="23237"/>
                  <a:pt x="56686" y="22070"/>
                </a:cubicBezTo>
                <a:cubicBezTo>
                  <a:pt x="56709" y="20915"/>
                  <a:pt x="56209" y="19761"/>
                  <a:pt x="55257" y="18975"/>
                </a:cubicBezTo>
                <a:cubicBezTo>
                  <a:pt x="54924" y="18582"/>
                  <a:pt x="54531" y="18272"/>
                  <a:pt x="54090" y="18046"/>
                </a:cubicBezTo>
                <a:lnTo>
                  <a:pt x="32361" y="854"/>
                </a:lnTo>
                <a:cubicBezTo>
                  <a:pt x="31640" y="279"/>
                  <a:pt x="30780" y="1"/>
                  <a:pt x="29925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3872468" y="1380513"/>
            <a:ext cx="1548210" cy="1206769"/>
          </a:xfrm>
          <a:custGeom>
            <a:rect b="b" l="l" r="r" t="t"/>
            <a:pathLst>
              <a:path extrusionOk="0" h="44204" w="56711">
                <a:moveTo>
                  <a:pt x="29934" y="1"/>
                </a:moveTo>
                <a:cubicBezTo>
                  <a:pt x="28768" y="1"/>
                  <a:pt x="27613" y="515"/>
                  <a:pt x="26838" y="1496"/>
                </a:cubicBezTo>
                <a:lnTo>
                  <a:pt x="26349" y="2104"/>
                </a:lnTo>
                <a:cubicBezTo>
                  <a:pt x="25004" y="3806"/>
                  <a:pt x="25278" y="6283"/>
                  <a:pt x="26992" y="7640"/>
                </a:cubicBezTo>
                <a:lnTo>
                  <a:pt x="29290" y="9462"/>
                </a:lnTo>
                <a:lnTo>
                  <a:pt x="3882" y="9462"/>
                </a:lnTo>
                <a:cubicBezTo>
                  <a:pt x="1739" y="9462"/>
                  <a:pt x="1" y="11200"/>
                  <a:pt x="1" y="13343"/>
                </a:cubicBezTo>
                <a:lnTo>
                  <a:pt x="1" y="30929"/>
                </a:lnTo>
                <a:cubicBezTo>
                  <a:pt x="1" y="33072"/>
                  <a:pt x="1739" y="34810"/>
                  <a:pt x="3882" y="34810"/>
                </a:cubicBezTo>
                <a:lnTo>
                  <a:pt x="29183" y="34810"/>
                </a:lnTo>
                <a:lnTo>
                  <a:pt x="26957" y="36572"/>
                </a:lnTo>
                <a:cubicBezTo>
                  <a:pt x="25254" y="37918"/>
                  <a:pt x="24968" y="40394"/>
                  <a:pt x="26314" y="42109"/>
                </a:cubicBezTo>
                <a:lnTo>
                  <a:pt x="26790" y="42704"/>
                </a:lnTo>
                <a:cubicBezTo>
                  <a:pt x="27571" y="43690"/>
                  <a:pt x="28722" y="44204"/>
                  <a:pt x="29885" y="44204"/>
                </a:cubicBezTo>
                <a:cubicBezTo>
                  <a:pt x="30744" y="44204"/>
                  <a:pt x="31610" y="43923"/>
                  <a:pt x="32338" y="43347"/>
                </a:cubicBezTo>
                <a:lnTo>
                  <a:pt x="54091" y="26107"/>
                </a:lnTo>
                <a:cubicBezTo>
                  <a:pt x="54520" y="25880"/>
                  <a:pt x="54924" y="25571"/>
                  <a:pt x="55258" y="25178"/>
                </a:cubicBezTo>
                <a:cubicBezTo>
                  <a:pt x="56222" y="24392"/>
                  <a:pt x="56710" y="23237"/>
                  <a:pt x="56698" y="22070"/>
                </a:cubicBezTo>
                <a:cubicBezTo>
                  <a:pt x="56710" y="20915"/>
                  <a:pt x="56222" y="19761"/>
                  <a:pt x="55270" y="18975"/>
                </a:cubicBezTo>
                <a:cubicBezTo>
                  <a:pt x="54924" y="18582"/>
                  <a:pt x="54531" y="18272"/>
                  <a:pt x="54103" y="18046"/>
                </a:cubicBezTo>
                <a:lnTo>
                  <a:pt x="32374" y="854"/>
                </a:lnTo>
                <a:cubicBezTo>
                  <a:pt x="31653" y="279"/>
                  <a:pt x="30790" y="1"/>
                  <a:pt x="29934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1730319" y="1380513"/>
            <a:ext cx="1752300" cy="1206769"/>
            <a:chOff x="561894" y="2150100"/>
            <a:chExt cx="1752300" cy="1206769"/>
          </a:xfrm>
        </p:grpSpPr>
        <p:sp>
          <p:nvSpPr>
            <p:cNvPr id="167" name="Google Shape;167;p19"/>
            <p:cNvSpPr/>
            <p:nvPr/>
          </p:nvSpPr>
          <p:spPr>
            <a:xfrm>
              <a:off x="705552" y="2150100"/>
              <a:ext cx="1548183" cy="1206769"/>
            </a:xfrm>
            <a:custGeom>
              <a:rect b="b" l="l" r="r" t="t"/>
              <a:pathLst>
                <a:path extrusionOk="0" h="44204" w="56710">
                  <a:moveTo>
                    <a:pt x="29925" y="1"/>
                  </a:moveTo>
                  <a:cubicBezTo>
                    <a:pt x="28762" y="1"/>
                    <a:pt x="27608" y="515"/>
                    <a:pt x="26825" y="1496"/>
                  </a:cubicBezTo>
                  <a:lnTo>
                    <a:pt x="26349" y="2104"/>
                  </a:lnTo>
                  <a:cubicBezTo>
                    <a:pt x="24992" y="3806"/>
                    <a:pt x="25277" y="6283"/>
                    <a:pt x="26980" y="7640"/>
                  </a:cubicBezTo>
                  <a:lnTo>
                    <a:pt x="29290" y="9462"/>
                  </a:lnTo>
                  <a:lnTo>
                    <a:pt x="3882" y="9462"/>
                  </a:lnTo>
                  <a:cubicBezTo>
                    <a:pt x="1739" y="9462"/>
                    <a:pt x="0" y="11200"/>
                    <a:pt x="0" y="13343"/>
                  </a:cubicBezTo>
                  <a:lnTo>
                    <a:pt x="0" y="30929"/>
                  </a:lnTo>
                  <a:cubicBezTo>
                    <a:pt x="0" y="33072"/>
                    <a:pt x="1739" y="34810"/>
                    <a:pt x="3882" y="34810"/>
                  </a:cubicBezTo>
                  <a:lnTo>
                    <a:pt x="29183" y="34810"/>
                  </a:lnTo>
                  <a:lnTo>
                    <a:pt x="26956" y="36572"/>
                  </a:lnTo>
                  <a:cubicBezTo>
                    <a:pt x="25254" y="37918"/>
                    <a:pt x="24956" y="40394"/>
                    <a:pt x="26313" y="42109"/>
                  </a:cubicBezTo>
                  <a:lnTo>
                    <a:pt x="26789" y="42704"/>
                  </a:lnTo>
                  <a:cubicBezTo>
                    <a:pt x="27563" y="43690"/>
                    <a:pt x="28715" y="44204"/>
                    <a:pt x="29878" y="44204"/>
                  </a:cubicBezTo>
                  <a:cubicBezTo>
                    <a:pt x="30738" y="44204"/>
                    <a:pt x="31603" y="43923"/>
                    <a:pt x="32326" y="43347"/>
                  </a:cubicBezTo>
                  <a:lnTo>
                    <a:pt x="54091" y="26107"/>
                  </a:lnTo>
                  <a:cubicBezTo>
                    <a:pt x="54519" y="25880"/>
                    <a:pt x="54912" y="25571"/>
                    <a:pt x="55257" y="25178"/>
                  </a:cubicBezTo>
                  <a:cubicBezTo>
                    <a:pt x="56210" y="24392"/>
                    <a:pt x="56710" y="23237"/>
                    <a:pt x="56686" y="22070"/>
                  </a:cubicBezTo>
                  <a:cubicBezTo>
                    <a:pt x="56710" y="20915"/>
                    <a:pt x="56222" y="19761"/>
                    <a:pt x="55257" y="18975"/>
                  </a:cubicBezTo>
                  <a:cubicBezTo>
                    <a:pt x="54924" y="18582"/>
                    <a:pt x="54531" y="18272"/>
                    <a:pt x="54091" y="18046"/>
                  </a:cubicBezTo>
                  <a:lnTo>
                    <a:pt x="32362" y="854"/>
                  </a:lnTo>
                  <a:cubicBezTo>
                    <a:pt x="31640" y="279"/>
                    <a:pt x="30780" y="1"/>
                    <a:pt x="2992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 txBox="1"/>
            <p:nvPr/>
          </p:nvSpPr>
          <p:spPr>
            <a:xfrm>
              <a:off x="561894" y="2538688"/>
              <a:ext cx="1752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Single nuclei are isolated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69" name="Google Shape;169;p19"/>
          <p:cNvSpPr txBox="1"/>
          <p:nvPr/>
        </p:nvSpPr>
        <p:spPr>
          <a:xfrm>
            <a:off x="3583719" y="1769088"/>
            <a:ext cx="1752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DNA from one nucleus share 10x barcode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91225" y="4683725"/>
            <a:ext cx="2169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https://www.10xgenomics.com/products/single-cell-atac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5661394" y="1769088"/>
            <a:ext cx="1752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Reads from single nuclei and per sample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912" y="2634100"/>
            <a:ext cx="4286177" cy="23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>
            <a:off x="4302384" y="2579141"/>
            <a:ext cx="1049" cy="8136"/>
          </a:xfrm>
          <a:custGeom>
            <a:rect b="b" l="l" r="r" t="t"/>
            <a:pathLst>
              <a:path extrusionOk="0" h="287" w="37">
                <a:moveTo>
                  <a:pt x="36" y="0"/>
                </a:moveTo>
                <a:cubicBezTo>
                  <a:pt x="24" y="84"/>
                  <a:pt x="24" y="155"/>
                  <a:pt x="1" y="274"/>
                </a:cubicBezTo>
                <a:cubicBezTo>
                  <a:pt x="12" y="274"/>
                  <a:pt x="12" y="274"/>
                  <a:pt x="12" y="286"/>
                </a:cubicBezTo>
                <a:cubicBezTo>
                  <a:pt x="24" y="191"/>
                  <a:pt x="36" y="96"/>
                  <a:pt x="36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4302724" y="2586909"/>
            <a:ext cx="28" cy="2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825888" y="309538"/>
            <a:ext cx="2484300" cy="848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scATAC-seq</a:t>
            </a:r>
            <a:endParaRPr sz="28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3460025" y="476950"/>
            <a:ext cx="5232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Single nucleus are uniquely barcoded after Tn5 reaction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5810543" y="1380513"/>
            <a:ext cx="1548183" cy="1206769"/>
          </a:xfrm>
          <a:custGeom>
            <a:rect b="b" l="l" r="r" t="t"/>
            <a:pathLst>
              <a:path extrusionOk="0" h="44204" w="56710">
                <a:moveTo>
                  <a:pt x="29925" y="1"/>
                </a:moveTo>
                <a:cubicBezTo>
                  <a:pt x="28761" y="1"/>
                  <a:pt x="27607" y="515"/>
                  <a:pt x="26825" y="1496"/>
                </a:cubicBezTo>
                <a:lnTo>
                  <a:pt x="26349" y="2104"/>
                </a:lnTo>
                <a:cubicBezTo>
                  <a:pt x="24991" y="3806"/>
                  <a:pt x="25277" y="6283"/>
                  <a:pt x="26980" y="7640"/>
                </a:cubicBezTo>
                <a:lnTo>
                  <a:pt x="29289" y="9462"/>
                </a:lnTo>
                <a:lnTo>
                  <a:pt x="3881" y="9462"/>
                </a:lnTo>
                <a:cubicBezTo>
                  <a:pt x="1738" y="9462"/>
                  <a:pt x="0" y="11200"/>
                  <a:pt x="0" y="13343"/>
                </a:cubicBezTo>
                <a:lnTo>
                  <a:pt x="0" y="30929"/>
                </a:lnTo>
                <a:cubicBezTo>
                  <a:pt x="0" y="33072"/>
                  <a:pt x="1738" y="34810"/>
                  <a:pt x="3881" y="34810"/>
                </a:cubicBezTo>
                <a:lnTo>
                  <a:pt x="29170" y="34810"/>
                </a:lnTo>
                <a:lnTo>
                  <a:pt x="26956" y="36572"/>
                </a:lnTo>
                <a:cubicBezTo>
                  <a:pt x="25241" y="37918"/>
                  <a:pt x="24956" y="40394"/>
                  <a:pt x="26301" y="42109"/>
                </a:cubicBezTo>
                <a:lnTo>
                  <a:pt x="26789" y="42704"/>
                </a:lnTo>
                <a:cubicBezTo>
                  <a:pt x="27563" y="43690"/>
                  <a:pt x="28711" y="44204"/>
                  <a:pt x="29873" y="44204"/>
                </a:cubicBezTo>
                <a:cubicBezTo>
                  <a:pt x="30731" y="44204"/>
                  <a:pt x="31597" y="43923"/>
                  <a:pt x="32325" y="43347"/>
                </a:cubicBezTo>
                <a:lnTo>
                  <a:pt x="54078" y="26107"/>
                </a:lnTo>
                <a:cubicBezTo>
                  <a:pt x="54519" y="25880"/>
                  <a:pt x="54912" y="25571"/>
                  <a:pt x="55245" y="25178"/>
                </a:cubicBezTo>
                <a:cubicBezTo>
                  <a:pt x="56209" y="24392"/>
                  <a:pt x="56698" y="23237"/>
                  <a:pt x="56686" y="22070"/>
                </a:cubicBezTo>
                <a:cubicBezTo>
                  <a:pt x="56709" y="20915"/>
                  <a:pt x="56209" y="19761"/>
                  <a:pt x="55257" y="18975"/>
                </a:cubicBezTo>
                <a:cubicBezTo>
                  <a:pt x="54924" y="18582"/>
                  <a:pt x="54531" y="18272"/>
                  <a:pt x="54090" y="18046"/>
                </a:cubicBezTo>
                <a:lnTo>
                  <a:pt x="32361" y="854"/>
                </a:lnTo>
                <a:cubicBezTo>
                  <a:pt x="31640" y="279"/>
                  <a:pt x="30780" y="1"/>
                  <a:pt x="29925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872468" y="1380513"/>
            <a:ext cx="1548210" cy="1206769"/>
          </a:xfrm>
          <a:custGeom>
            <a:rect b="b" l="l" r="r" t="t"/>
            <a:pathLst>
              <a:path extrusionOk="0" h="44204" w="56711">
                <a:moveTo>
                  <a:pt x="29934" y="1"/>
                </a:moveTo>
                <a:cubicBezTo>
                  <a:pt x="28768" y="1"/>
                  <a:pt x="27613" y="515"/>
                  <a:pt x="26838" y="1496"/>
                </a:cubicBezTo>
                <a:lnTo>
                  <a:pt x="26349" y="2104"/>
                </a:lnTo>
                <a:cubicBezTo>
                  <a:pt x="25004" y="3806"/>
                  <a:pt x="25278" y="6283"/>
                  <a:pt x="26992" y="7640"/>
                </a:cubicBezTo>
                <a:lnTo>
                  <a:pt x="29290" y="9462"/>
                </a:lnTo>
                <a:lnTo>
                  <a:pt x="3882" y="9462"/>
                </a:lnTo>
                <a:cubicBezTo>
                  <a:pt x="1739" y="9462"/>
                  <a:pt x="1" y="11200"/>
                  <a:pt x="1" y="13343"/>
                </a:cubicBezTo>
                <a:lnTo>
                  <a:pt x="1" y="30929"/>
                </a:lnTo>
                <a:cubicBezTo>
                  <a:pt x="1" y="33072"/>
                  <a:pt x="1739" y="34810"/>
                  <a:pt x="3882" y="34810"/>
                </a:cubicBezTo>
                <a:lnTo>
                  <a:pt x="29183" y="34810"/>
                </a:lnTo>
                <a:lnTo>
                  <a:pt x="26957" y="36572"/>
                </a:lnTo>
                <a:cubicBezTo>
                  <a:pt x="25254" y="37918"/>
                  <a:pt x="24968" y="40394"/>
                  <a:pt x="26314" y="42109"/>
                </a:cubicBezTo>
                <a:lnTo>
                  <a:pt x="26790" y="42704"/>
                </a:lnTo>
                <a:cubicBezTo>
                  <a:pt x="27571" y="43690"/>
                  <a:pt x="28722" y="44204"/>
                  <a:pt x="29885" y="44204"/>
                </a:cubicBezTo>
                <a:cubicBezTo>
                  <a:pt x="30744" y="44204"/>
                  <a:pt x="31610" y="43923"/>
                  <a:pt x="32338" y="43347"/>
                </a:cubicBezTo>
                <a:lnTo>
                  <a:pt x="54091" y="26107"/>
                </a:lnTo>
                <a:cubicBezTo>
                  <a:pt x="54520" y="25880"/>
                  <a:pt x="54924" y="25571"/>
                  <a:pt x="55258" y="25178"/>
                </a:cubicBezTo>
                <a:cubicBezTo>
                  <a:pt x="56222" y="24392"/>
                  <a:pt x="56710" y="23237"/>
                  <a:pt x="56698" y="22070"/>
                </a:cubicBezTo>
                <a:cubicBezTo>
                  <a:pt x="56710" y="20915"/>
                  <a:pt x="56222" y="19761"/>
                  <a:pt x="55270" y="18975"/>
                </a:cubicBezTo>
                <a:cubicBezTo>
                  <a:pt x="54924" y="18582"/>
                  <a:pt x="54531" y="18272"/>
                  <a:pt x="54103" y="18046"/>
                </a:cubicBezTo>
                <a:lnTo>
                  <a:pt x="32374" y="854"/>
                </a:lnTo>
                <a:cubicBezTo>
                  <a:pt x="31653" y="279"/>
                  <a:pt x="30790" y="1"/>
                  <a:pt x="29934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20"/>
          <p:cNvGrpSpPr/>
          <p:nvPr/>
        </p:nvGrpSpPr>
        <p:grpSpPr>
          <a:xfrm>
            <a:off x="1730319" y="1380513"/>
            <a:ext cx="1752300" cy="1206769"/>
            <a:chOff x="561894" y="2150100"/>
            <a:chExt cx="1752300" cy="1206769"/>
          </a:xfrm>
        </p:grpSpPr>
        <p:sp>
          <p:nvSpPr>
            <p:cNvPr id="185" name="Google Shape;185;p20"/>
            <p:cNvSpPr/>
            <p:nvPr/>
          </p:nvSpPr>
          <p:spPr>
            <a:xfrm>
              <a:off x="705552" y="2150100"/>
              <a:ext cx="1548183" cy="1206769"/>
            </a:xfrm>
            <a:custGeom>
              <a:rect b="b" l="l" r="r" t="t"/>
              <a:pathLst>
                <a:path extrusionOk="0" h="44204" w="56710">
                  <a:moveTo>
                    <a:pt x="29925" y="1"/>
                  </a:moveTo>
                  <a:cubicBezTo>
                    <a:pt x="28762" y="1"/>
                    <a:pt x="27608" y="515"/>
                    <a:pt x="26825" y="1496"/>
                  </a:cubicBezTo>
                  <a:lnTo>
                    <a:pt x="26349" y="2104"/>
                  </a:lnTo>
                  <a:cubicBezTo>
                    <a:pt x="24992" y="3806"/>
                    <a:pt x="25277" y="6283"/>
                    <a:pt x="26980" y="7640"/>
                  </a:cubicBezTo>
                  <a:lnTo>
                    <a:pt x="29290" y="9462"/>
                  </a:lnTo>
                  <a:lnTo>
                    <a:pt x="3882" y="9462"/>
                  </a:lnTo>
                  <a:cubicBezTo>
                    <a:pt x="1739" y="9462"/>
                    <a:pt x="0" y="11200"/>
                    <a:pt x="0" y="13343"/>
                  </a:cubicBezTo>
                  <a:lnTo>
                    <a:pt x="0" y="30929"/>
                  </a:lnTo>
                  <a:cubicBezTo>
                    <a:pt x="0" y="33072"/>
                    <a:pt x="1739" y="34810"/>
                    <a:pt x="3882" y="34810"/>
                  </a:cubicBezTo>
                  <a:lnTo>
                    <a:pt x="29183" y="34810"/>
                  </a:lnTo>
                  <a:lnTo>
                    <a:pt x="26956" y="36572"/>
                  </a:lnTo>
                  <a:cubicBezTo>
                    <a:pt x="25254" y="37918"/>
                    <a:pt x="24956" y="40394"/>
                    <a:pt x="26313" y="42109"/>
                  </a:cubicBezTo>
                  <a:lnTo>
                    <a:pt x="26789" y="42704"/>
                  </a:lnTo>
                  <a:cubicBezTo>
                    <a:pt x="27563" y="43690"/>
                    <a:pt x="28715" y="44204"/>
                    <a:pt x="29878" y="44204"/>
                  </a:cubicBezTo>
                  <a:cubicBezTo>
                    <a:pt x="30738" y="44204"/>
                    <a:pt x="31603" y="43923"/>
                    <a:pt x="32326" y="43347"/>
                  </a:cubicBezTo>
                  <a:lnTo>
                    <a:pt x="54091" y="26107"/>
                  </a:lnTo>
                  <a:cubicBezTo>
                    <a:pt x="54519" y="25880"/>
                    <a:pt x="54912" y="25571"/>
                    <a:pt x="55257" y="25178"/>
                  </a:cubicBezTo>
                  <a:cubicBezTo>
                    <a:pt x="56210" y="24392"/>
                    <a:pt x="56710" y="23237"/>
                    <a:pt x="56686" y="22070"/>
                  </a:cubicBezTo>
                  <a:cubicBezTo>
                    <a:pt x="56710" y="20915"/>
                    <a:pt x="56222" y="19761"/>
                    <a:pt x="55257" y="18975"/>
                  </a:cubicBezTo>
                  <a:cubicBezTo>
                    <a:pt x="54924" y="18582"/>
                    <a:pt x="54531" y="18272"/>
                    <a:pt x="54091" y="18046"/>
                  </a:cubicBezTo>
                  <a:lnTo>
                    <a:pt x="32362" y="854"/>
                  </a:lnTo>
                  <a:cubicBezTo>
                    <a:pt x="31640" y="279"/>
                    <a:pt x="30780" y="1"/>
                    <a:pt x="2992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 txBox="1"/>
            <p:nvPr/>
          </p:nvSpPr>
          <p:spPr>
            <a:xfrm>
              <a:off x="561894" y="2538688"/>
              <a:ext cx="1752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Single nuclei are isolated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87" name="Google Shape;187;p20"/>
          <p:cNvSpPr txBox="1"/>
          <p:nvPr/>
        </p:nvSpPr>
        <p:spPr>
          <a:xfrm>
            <a:off x="3583719" y="1769088"/>
            <a:ext cx="1752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DNA from one nucleus share 10x barcode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91225" y="4683725"/>
            <a:ext cx="2169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https://www.10xgenomics.com/products/single-cell-atac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5661394" y="1769088"/>
            <a:ext cx="1752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Reads from single nuclei and per sample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63" y="2789950"/>
            <a:ext cx="7274875" cy="19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4302384" y="2579141"/>
            <a:ext cx="1049" cy="8136"/>
          </a:xfrm>
          <a:custGeom>
            <a:rect b="b" l="l" r="r" t="t"/>
            <a:pathLst>
              <a:path extrusionOk="0" h="287" w="37">
                <a:moveTo>
                  <a:pt x="36" y="0"/>
                </a:moveTo>
                <a:cubicBezTo>
                  <a:pt x="24" y="84"/>
                  <a:pt x="24" y="155"/>
                  <a:pt x="1" y="274"/>
                </a:cubicBezTo>
                <a:cubicBezTo>
                  <a:pt x="12" y="274"/>
                  <a:pt x="12" y="274"/>
                  <a:pt x="12" y="286"/>
                </a:cubicBezTo>
                <a:cubicBezTo>
                  <a:pt x="24" y="191"/>
                  <a:pt x="36" y="96"/>
                  <a:pt x="36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4302724" y="2586909"/>
            <a:ext cx="28" cy="2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825888" y="309538"/>
            <a:ext cx="2484300" cy="848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scATAC-seq</a:t>
            </a:r>
            <a:endParaRPr sz="28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460025" y="476950"/>
            <a:ext cx="5232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Single nucleus are uniquely barcoded after Tn5 reaction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5810543" y="1380513"/>
            <a:ext cx="1548183" cy="1206769"/>
          </a:xfrm>
          <a:custGeom>
            <a:rect b="b" l="l" r="r" t="t"/>
            <a:pathLst>
              <a:path extrusionOk="0" h="44204" w="56710">
                <a:moveTo>
                  <a:pt x="29925" y="1"/>
                </a:moveTo>
                <a:cubicBezTo>
                  <a:pt x="28761" y="1"/>
                  <a:pt x="27607" y="515"/>
                  <a:pt x="26825" y="1496"/>
                </a:cubicBezTo>
                <a:lnTo>
                  <a:pt x="26349" y="2104"/>
                </a:lnTo>
                <a:cubicBezTo>
                  <a:pt x="24991" y="3806"/>
                  <a:pt x="25277" y="6283"/>
                  <a:pt x="26980" y="7640"/>
                </a:cubicBezTo>
                <a:lnTo>
                  <a:pt x="29289" y="9462"/>
                </a:lnTo>
                <a:lnTo>
                  <a:pt x="3881" y="9462"/>
                </a:lnTo>
                <a:cubicBezTo>
                  <a:pt x="1738" y="9462"/>
                  <a:pt x="0" y="11200"/>
                  <a:pt x="0" y="13343"/>
                </a:cubicBezTo>
                <a:lnTo>
                  <a:pt x="0" y="30929"/>
                </a:lnTo>
                <a:cubicBezTo>
                  <a:pt x="0" y="33072"/>
                  <a:pt x="1738" y="34810"/>
                  <a:pt x="3881" y="34810"/>
                </a:cubicBezTo>
                <a:lnTo>
                  <a:pt x="29170" y="34810"/>
                </a:lnTo>
                <a:lnTo>
                  <a:pt x="26956" y="36572"/>
                </a:lnTo>
                <a:cubicBezTo>
                  <a:pt x="25241" y="37918"/>
                  <a:pt x="24956" y="40394"/>
                  <a:pt x="26301" y="42109"/>
                </a:cubicBezTo>
                <a:lnTo>
                  <a:pt x="26789" y="42704"/>
                </a:lnTo>
                <a:cubicBezTo>
                  <a:pt x="27563" y="43690"/>
                  <a:pt x="28711" y="44204"/>
                  <a:pt x="29873" y="44204"/>
                </a:cubicBezTo>
                <a:cubicBezTo>
                  <a:pt x="30731" y="44204"/>
                  <a:pt x="31597" y="43923"/>
                  <a:pt x="32325" y="43347"/>
                </a:cubicBezTo>
                <a:lnTo>
                  <a:pt x="54078" y="26107"/>
                </a:lnTo>
                <a:cubicBezTo>
                  <a:pt x="54519" y="25880"/>
                  <a:pt x="54912" y="25571"/>
                  <a:pt x="55245" y="25178"/>
                </a:cubicBezTo>
                <a:cubicBezTo>
                  <a:pt x="56209" y="24392"/>
                  <a:pt x="56698" y="23237"/>
                  <a:pt x="56686" y="22070"/>
                </a:cubicBezTo>
                <a:cubicBezTo>
                  <a:pt x="56709" y="20915"/>
                  <a:pt x="56209" y="19761"/>
                  <a:pt x="55257" y="18975"/>
                </a:cubicBezTo>
                <a:cubicBezTo>
                  <a:pt x="54924" y="18582"/>
                  <a:pt x="54531" y="18272"/>
                  <a:pt x="54090" y="18046"/>
                </a:cubicBezTo>
                <a:lnTo>
                  <a:pt x="32361" y="854"/>
                </a:lnTo>
                <a:cubicBezTo>
                  <a:pt x="31640" y="279"/>
                  <a:pt x="30780" y="1"/>
                  <a:pt x="29925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3872468" y="1380513"/>
            <a:ext cx="1548210" cy="1206769"/>
          </a:xfrm>
          <a:custGeom>
            <a:rect b="b" l="l" r="r" t="t"/>
            <a:pathLst>
              <a:path extrusionOk="0" h="44204" w="56711">
                <a:moveTo>
                  <a:pt x="29934" y="1"/>
                </a:moveTo>
                <a:cubicBezTo>
                  <a:pt x="28768" y="1"/>
                  <a:pt x="27613" y="515"/>
                  <a:pt x="26838" y="1496"/>
                </a:cubicBezTo>
                <a:lnTo>
                  <a:pt x="26349" y="2104"/>
                </a:lnTo>
                <a:cubicBezTo>
                  <a:pt x="25004" y="3806"/>
                  <a:pt x="25278" y="6283"/>
                  <a:pt x="26992" y="7640"/>
                </a:cubicBezTo>
                <a:lnTo>
                  <a:pt x="29290" y="9462"/>
                </a:lnTo>
                <a:lnTo>
                  <a:pt x="3882" y="9462"/>
                </a:lnTo>
                <a:cubicBezTo>
                  <a:pt x="1739" y="9462"/>
                  <a:pt x="1" y="11200"/>
                  <a:pt x="1" y="13343"/>
                </a:cubicBezTo>
                <a:lnTo>
                  <a:pt x="1" y="30929"/>
                </a:lnTo>
                <a:cubicBezTo>
                  <a:pt x="1" y="33072"/>
                  <a:pt x="1739" y="34810"/>
                  <a:pt x="3882" y="34810"/>
                </a:cubicBezTo>
                <a:lnTo>
                  <a:pt x="29183" y="34810"/>
                </a:lnTo>
                <a:lnTo>
                  <a:pt x="26957" y="36572"/>
                </a:lnTo>
                <a:cubicBezTo>
                  <a:pt x="25254" y="37918"/>
                  <a:pt x="24968" y="40394"/>
                  <a:pt x="26314" y="42109"/>
                </a:cubicBezTo>
                <a:lnTo>
                  <a:pt x="26790" y="42704"/>
                </a:lnTo>
                <a:cubicBezTo>
                  <a:pt x="27571" y="43690"/>
                  <a:pt x="28722" y="44204"/>
                  <a:pt x="29885" y="44204"/>
                </a:cubicBezTo>
                <a:cubicBezTo>
                  <a:pt x="30744" y="44204"/>
                  <a:pt x="31610" y="43923"/>
                  <a:pt x="32338" y="43347"/>
                </a:cubicBezTo>
                <a:lnTo>
                  <a:pt x="54091" y="26107"/>
                </a:lnTo>
                <a:cubicBezTo>
                  <a:pt x="54520" y="25880"/>
                  <a:pt x="54924" y="25571"/>
                  <a:pt x="55258" y="25178"/>
                </a:cubicBezTo>
                <a:cubicBezTo>
                  <a:pt x="56222" y="24392"/>
                  <a:pt x="56710" y="23237"/>
                  <a:pt x="56698" y="22070"/>
                </a:cubicBezTo>
                <a:cubicBezTo>
                  <a:pt x="56710" y="20915"/>
                  <a:pt x="56222" y="19761"/>
                  <a:pt x="55270" y="18975"/>
                </a:cubicBezTo>
                <a:cubicBezTo>
                  <a:pt x="54924" y="18582"/>
                  <a:pt x="54531" y="18272"/>
                  <a:pt x="54103" y="18046"/>
                </a:cubicBezTo>
                <a:lnTo>
                  <a:pt x="32374" y="854"/>
                </a:lnTo>
                <a:cubicBezTo>
                  <a:pt x="31653" y="279"/>
                  <a:pt x="30790" y="1"/>
                  <a:pt x="29934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1"/>
          <p:cNvGrpSpPr/>
          <p:nvPr/>
        </p:nvGrpSpPr>
        <p:grpSpPr>
          <a:xfrm>
            <a:off x="1730319" y="1380513"/>
            <a:ext cx="1752300" cy="1206769"/>
            <a:chOff x="561894" y="2150100"/>
            <a:chExt cx="1752300" cy="1206769"/>
          </a:xfrm>
        </p:grpSpPr>
        <p:sp>
          <p:nvSpPr>
            <p:cNvPr id="203" name="Google Shape;203;p21"/>
            <p:cNvSpPr/>
            <p:nvPr/>
          </p:nvSpPr>
          <p:spPr>
            <a:xfrm>
              <a:off x="705552" y="2150100"/>
              <a:ext cx="1548183" cy="1206769"/>
            </a:xfrm>
            <a:custGeom>
              <a:rect b="b" l="l" r="r" t="t"/>
              <a:pathLst>
                <a:path extrusionOk="0" h="44204" w="56710">
                  <a:moveTo>
                    <a:pt x="29925" y="1"/>
                  </a:moveTo>
                  <a:cubicBezTo>
                    <a:pt x="28762" y="1"/>
                    <a:pt x="27608" y="515"/>
                    <a:pt x="26825" y="1496"/>
                  </a:cubicBezTo>
                  <a:lnTo>
                    <a:pt x="26349" y="2104"/>
                  </a:lnTo>
                  <a:cubicBezTo>
                    <a:pt x="24992" y="3806"/>
                    <a:pt x="25277" y="6283"/>
                    <a:pt x="26980" y="7640"/>
                  </a:cubicBezTo>
                  <a:lnTo>
                    <a:pt x="29290" y="9462"/>
                  </a:lnTo>
                  <a:lnTo>
                    <a:pt x="3882" y="9462"/>
                  </a:lnTo>
                  <a:cubicBezTo>
                    <a:pt x="1739" y="9462"/>
                    <a:pt x="0" y="11200"/>
                    <a:pt x="0" y="13343"/>
                  </a:cubicBezTo>
                  <a:lnTo>
                    <a:pt x="0" y="30929"/>
                  </a:lnTo>
                  <a:cubicBezTo>
                    <a:pt x="0" y="33072"/>
                    <a:pt x="1739" y="34810"/>
                    <a:pt x="3882" y="34810"/>
                  </a:cubicBezTo>
                  <a:lnTo>
                    <a:pt x="29183" y="34810"/>
                  </a:lnTo>
                  <a:lnTo>
                    <a:pt x="26956" y="36572"/>
                  </a:lnTo>
                  <a:cubicBezTo>
                    <a:pt x="25254" y="37918"/>
                    <a:pt x="24956" y="40394"/>
                    <a:pt x="26313" y="42109"/>
                  </a:cubicBezTo>
                  <a:lnTo>
                    <a:pt x="26789" y="42704"/>
                  </a:lnTo>
                  <a:cubicBezTo>
                    <a:pt x="27563" y="43690"/>
                    <a:pt x="28715" y="44204"/>
                    <a:pt x="29878" y="44204"/>
                  </a:cubicBezTo>
                  <a:cubicBezTo>
                    <a:pt x="30738" y="44204"/>
                    <a:pt x="31603" y="43923"/>
                    <a:pt x="32326" y="43347"/>
                  </a:cubicBezTo>
                  <a:lnTo>
                    <a:pt x="54091" y="26107"/>
                  </a:lnTo>
                  <a:cubicBezTo>
                    <a:pt x="54519" y="25880"/>
                    <a:pt x="54912" y="25571"/>
                    <a:pt x="55257" y="25178"/>
                  </a:cubicBezTo>
                  <a:cubicBezTo>
                    <a:pt x="56210" y="24392"/>
                    <a:pt x="56710" y="23237"/>
                    <a:pt x="56686" y="22070"/>
                  </a:cubicBezTo>
                  <a:cubicBezTo>
                    <a:pt x="56710" y="20915"/>
                    <a:pt x="56222" y="19761"/>
                    <a:pt x="55257" y="18975"/>
                  </a:cubicBezTo>
                  <a:cubicBezTo>
                    <a:pt x="54924" y="18582"/>
                    <a:pt x="54531" y="18272"/>
                    <a:pt x="54091" y="18046"/>
                  </a:cubicBezTo>
                  <a:lnTo>
                    <a:pt x="32362" y="854"/>
                  </a:lnTo>
                  <a:cubicBezTo>
                    <a:pt x="31640" y="279"/>
                    <a:pt x="30780" y="1"/>
                    <a:pt x="2992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 txBox="1"/>
            <p:nvPr/>
          </p:nvSpPr>
          <p:spPr>
            <a:xfrm>
              <a:off x="561894" y="2538688"/>
              <a:ext cx="1752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Single nuclei are isolated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" name="Google Shape;205;p21"/>
          <p:cNvSpPr txBox="1"/>
          <p:nvPr/>
        </p:nvSpPr>
        <p:spPr>
          <a:xfrm>
            <a:off x="3583719" y="1769088"/>
            <a:ext cx="1752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DNA from one nucleus share 10x barcode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661394" y="1769088"/>
            <a:ext cx="1752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Reads from single nuclei and per sample</a:t>
            </a:r>
            <a:endParaRPr sz="17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456" y="2673515"/>
            <a:ext cx="3372483" cy="225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4">
            <a:alphaModFix/>
          </a:blip>
          <a:srcRect b="0" l="63141" r="0" t="0"/>
          <a:stretch/>
        </p:blipFill>
        <p:spPr>
          <a:xfrm>
            <a:off x="6335327" y="2700013"/>
            <a:ext cx="1290212" cy="21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 rotWithShape="1">
          <a:blip r:embed="rId4">
            <a:alphaModFix/>
          </a:blip>
          <a:srcRect b="0" l="0" r="56396" t="0"/>
          <a:stretch/>
        </p:blipFill>
        <p:spPr>
          <a:xfrm>
            <a:off x="4809037" y="2700013"/>
            <a:ext cx="1526293" cy="21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91225" y="4683725"/>
            <a:ext cx="2169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https://www.10xgenomics.com/products/single-cell-atac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cess Diagram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